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58" r:id="rId4"/>
    <p:sldId id="274" r:id="rId5"/>
    <p:sldId id="275" r:id="rId6"/>
    <p:sldId id="305" r:id="rId7"/>
    <p:sldId id="306" r:id="rId8"/>
    <p:sldId id="307" r:id="rId9"/>
    <p:sldId id="308" r:id="rId10"/>
    <p:sldId id="309" r:id="rId11"/>
    <p:sldId id="322" r:id="rId12"/>
    <p:sldId id="310" r:id="rId13"/>
    <p:sldId id="311" r:id="rId14"/>
    <p:sldId id="324" r:id="rId15"/>
    <p:sldId id="321" r:id="rId16"/>
    <p:sldId id="313" r:id="rId17"/>
    <p:sldId id="319" r:id="rId18"/>
    <p:sldId id="314" r:id="rId19"/>
    <p:sldId id="315" r:id="rId20"/>
    <p:sldId id="316" r:id="rId21"/>
    <p:sldId id="317" r:id="rId22"/>
    <p:sldId id="318" r:id="rId23"/>
    <p:sldId id="320" r:id="rId24"/>
    <p:sldId id="303" r:id="rId25"/>
    <p:sldId id="297" r:id="rId26"/>
    <p:sldId id="32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272415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04929D-06AD-4342-98CA-B80646E1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9" y="1316350"/>
            <a:ext cx="7558221" cy="50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5D4C-5088-4369-8398-858B6006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Geschichteter Kategorienplot 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D935D-F22D-48D9-8CC3-2751C9C5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Lat. Inschriftenfunde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Häufen sich romanische Basistypen in der Nähe von Zentren lat. Inschriftenfunde?</a:t>
            </a:r>
          </a:p>
          <a:p>
            <a:r>
              <a:rPr lang="de-DE" dirty="0" err="1"/>
              <a:t>Basistyp</a:t>
            </a:r>
            <a:r>
              <a:rPr lang="de-DE" dirty="0"/>
              <a:t>: gemeinsame lexikalische Wurzel aller Belege, die auch zu mehreren Sprachfamilien gehören können</a:t>
            </a:r>
          </a:p>
          <a:p>
            <a:r>
              <a:rPr lang="de-DE" dirty="0"/>
              <a:t>Romanische Basistypen: Lateinisch und Vorrömisch</a:t>
            </a:r>
          </a:p>
          <a:p>
            <a:r>
              <a:rPr lang="de-DE" dirty="0"/>
              <a:t>Betrachtungsebenen:</a:t>
            </a:r>
          </a:p>
          <a:p>
            <a:pPr marL="0" indent="0">
              <a:buNone/>
            </a:pPr>
            <a:r>
              <a:rPr lang="de-DE" dirty="0"/>
              <a:t> 	- Belege aus der romanischen Sprachfamilie</a:t>
            </a:r>
          </a:p>
          <a:p>
            <a:pPr marL="0" indent="0">
              <a:buNone/>
            </a:pPr>
            <a:r>
              <a:rPr lang="de-DE" dirty="0"/>
              <a:t>	- Belege aus der germanischen Sprachfamilie</a:t>
            </a:r>
          </a:p>
          <a:p>
            <a:pPr marL="0" indent="0">
              <a:buNone/>
            </a:pPr>
            <a:r>
              <a:rPr lang="de-DE" dirty="0"/>
              <a:t>	- Belege aus der slavischen Sprachfamilie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949AEE7-D454-4D7F-9F3D-2A69EE4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7" cy="6356350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CAA1E4A-A9CF-402B-86C8-EA50AABD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r>
              <a:rPr lang="de-DE" dirty="0">
                <a:solidFill>
                  <a:srgbClr val="FF0000"/>
                </a:solidFill>
              </a:rPr>
              <a:t>Unterschiedliche Belege im Alpenraum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D48E47-6037-41B8-81D0-B75C84C1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79D132-6215-4E72-B5B4-8E9E2564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5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/>
              </a:rPr>
              <a:t>https://www.verba-alpina.gwi.uni-muenchen.de/?page_id=162&amp;db=191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ggmap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ineq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mapview</a:t>
            </a:r>
            <a:r>
              <a:rPr lang="en-US" dirty="0"/>
              <a:t>)</a:t>
            </a:r>
          </a:p>
          <a:p>
            <a:r>
              <a:rPr lang="en-US" dirty="0"/>
              <a:t>library(raster)</a:t>
            </a:r>
          </a:p>
          <a:p>
            <a:r>
              <a:rPr lang="en-US" dirty="0"/>
              <a:t>library(sf)</a:t>
            </a:r>
          </a:p>
          <a:p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library(reshape2)</a:t>
            </a:r>
          </a:p>
          <a:p>
            <a:r>
              <a:rPr lang="en-US" dirty="0"/>
              <a:t>library(</a:t>
            </a:r>
            <a:r>
              <a:rPr lang="en-US" dirty="0" err="1"/>
              <a:t>rgeos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38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C9851-4BCB-43F4-92C2-66B44EA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A7280-CBFF-4B5F-9620-15804894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4B173-C07E-41A8-9578-03C0790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1254B-D2C9-448B-BEE6-5C634DAC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2C5A8-3C1F-462F-9532-714AB12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1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975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r>
              <a:rPr lang="de-DE" dirty="0">
                <a:solidFill>
                  <a:srgbClr val="FF0000"/>
                </a:solidFill>
              </a:rPr>
              <a:t> Ziel des Projekts: </a:t>
            </a:r>
          </a:p>
          <a:p>
            <a:pPr lvl="0"/>
            <a:r>
              <a:rPr lang="de-DE" dirty="0"/>
              <a:t>Vielzahl von Dialekten zusammentragen und öffentlich zugänglich zu machen</a:t>
            </a:r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2521E343-8A91-4E73-A42F-D121B260F9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44932"/>
            <a:ext cx="6070620" cy="3412916"/>
          </a:xfrm>
        </p:spPr>
      </p:pic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Crowdsourcing: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</a:t>
            </a:r>
            <a:r>
              <a:rPr lang="de-DE" b="1" dirty="0">
                <a:solidFill>
                  <a:srgbClr val="FF0000"/>
                </a:solidFill>
              </a:rPr>
              <a:t>Teilprojekt</a:t>
            </a:r>
            <a:r>
              <a:rPr lang="de-DE" b="1" dirty="0"/>
              <a:t>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003"/>
            <a:ext cx="7057792" cy="47063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Office PowerPoint</Application>
  <PresentationFormat>Breitbild</PresentationFormat>
  <Paragraphs>162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</vt:lpstr>
      <vt:lpstr>Top-2-Aktion</vt:lpstr>
      <vt:lpstr>Top-3-Aktion</vt:lpstr>
      <vt:lpstr>PowerPoint-Präsentation</vt:lpstr>
      <vt:lpstr>Power User</vt:lpstr>
      <vt:lpstr>PowerPoint-Präsentation</vt:lpstr>
      <vt:lpstr>Geschichteter Kategorienplot ?</vt:lpstr>
      <vt:lpstr>Fazit (TP 1)</vt:lpstr>
      <vt:lpstr>Lat. Inschriftenfunde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 (TP 2)</vt:lpstr>
      <vt:lpstr>Quellen/Packages</vt:lpstr>
      <vt:lpstr>Schlussbemerkung</vt:lpstr>
      <vt:lpstr>Anhang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42</cp:revision>
  <dcterms:created xsi:type="dcterms:W3CDTF">2019-12-07T13:57:59Z</dcterms:created>
  <dcterms:modified xsi:type="dcterms:W3CDTF">2019-12-08T23:20:43Z</dcterms:modified>
</cp:coreProperties>
</file>